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8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7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07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90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59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51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10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5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52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2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7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BEC-1260-42F6-9E42-F6AF1CC1A8F6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7746-36F7-43B6-82E0-0927990C2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71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5D6922-6449-4607-9D7A-573DB340FB4A}"/>
              </a:ext>
            </a:extLst>
          </p:cNvPr>
          <p:cNvSpPr txBox="1"/>
          <p:nvPr/>
        </p:nvSpPr>
        <p:spPr>
          <a:xfrm>
            <a:off x="282290" y="103389"/>
            <a:ext cx="8339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Abadi" panose="020B0604020104020204" pitchFamily="34" charset="0"/>
              </a:rPr>
              <a:t>　</a:t>
            </a:r>
            <a:endParaRPr kumimoji="1" lang="en-US" altLang="ja-JP" sz="1600" b="1" dirty="0">
              <a:latin typeface="Abadi" panose="020B0604020104020204" pitchFamily="34" charset="0"/>
            </a:endParaRPr>
          </a:p>
          <a:p>
            <a:r>
              <a:rPr kumimoji="1" lang="en-US" altLang="ja-JP" b="1" dirty="0">
                <a:latin typeface="Abadi" panose="020B0604020104020204" pitchFamily="34" charset="0"/>
              </a:rPr>
              <a:t>HACCP</a:t>
            </a:r>
            <a:r>
              <a:rPr kumimoji="1" lang="ja-JP" altLang="en-US" b="1" dirty="0">
                <a:latin typeface="Abadi" panose="020B0604020104020204" pitchFamily="34" charset="0"/>
              </a:rPr>
              <a:t>対応強化型 </a:t>
            </a:r>
            <a:endParaRPr kumimoji="1" lang="en-US" altLang="ja-JP" b="1" dirty="0">
              <a:latin typeface="Abadi" panose="020B0604020104020204" pitchFamily="34" charset="0"/>
            </a:endParaRPr>
          </a:p>
          <a:p>
            <a:r>
              <a:rPr kumimoji="1" lang="ja-JP" altLang="en-US" b="1" dirty="0">
                <a:latin typeface="Abadi" panose="020B0604020104020204" pitchFamily="34" charset="0"/>
              </a:rPr>
              <a:t>　　～</a:t>
            </a:r>
            <a:r>
              <a:rPr kumimoji="1" lang="en-US" altLang="ja-JP" b="1" dirty="0">
                <a:latin typeface="Abadi" panose="020B0604020104020204" pitchFamily="34" charset="0"/>
              </a:rPr>
              <a:t>IoT</a:t>
            </a:r>
            <a:r>
              <a:rPr kumimoji="1" lang="ja-JP" altLang="en-US" b="1" dirty="0">
                <a:latin typeface="Abadi" panose="020B0604020104020204" pitchFamily="34" charset="0"/>
              </a:rPr>
              <a:t>活用による食品保管庫管理システム</a:t>
            </a:r>
            <a:r>
              <a:rPr kumimoji="1" lang="ja-JP" altLang="en-US" sz="2000" b="1" dirty="0">
                <a:solidFill>
                  <a:srgbClr val="0070C0"/>
                </a:solidFill>
                <a:latin typeface="Abadi" panose="020B0604020104020204" pitchFamily="34" charset="0"/>
              </a:rPr>
              <a:t>「</a:t>
            </a:r>
            <a:r>
              <a:rPr kumimoji="1" lang="en-US" altLang="ja-JP" sz="2000" b="1" dirty="0">
                <a:solidFill>
                  <a:srgbClr val="0070C0"/>
                </a:solidFill>
              </a:rPr>
              <a:t>HACCP </a:t>
            </a:r>
            <a:r>
              <a:rPr kumimoji="1" lang="ja-JP" altLang="en-US" sz="2000" b="1" dirty="0">
                <a:solidFill>
                  <a:srgbClr val="0070C0"/>
                </a:solidFill>
              </a:rPr>
              <a:t>パワー」</a:t>
            </a:r>
            <a:r>
              <a:rPr kumimoji="1" lang="ja-JP" altLang="en-US" sz="2000" b="1" dirty="0"/>
              <a:t>ご紹介</a:t>
            </a:r>
            <a:r>
              <a:rPr kumimoji="1" lang="ja-JP" altLang="en-US" b="1" dirty="0">
                <a:solidFill>
                  <a:srgbClr val="0070C0"/>
                </a:solidFill>
              </a:rPr>
              <a:t>　</a:t>
            </a:r>
            <a:r>
              <a:rPr kumimoji="1" lang="ja-JP" altLang="en-US" b="1" dirty="0"/>
              <a:t>～</a:t>
            </a:r>
            <a:endParaRPr kumimoji="1" lang="en-US" altLang="ja-JP" b="1" dirty="0"/>
          </a:p>
          <a:p>
            <a:r>
              <a:rPr kumimoji="1" lang="ja-JP" altLang="en-US" dirty="0"/>
              <a:t>  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D97FB6-C562-432E-AD62-550186ABD582}"/>
              </a:ext>
            </a:extLst>
          </p:cNvPr>
          <p:cNvSpPr txBox="1"/>
          <p:nvPr/>
        </p:nvSpPr>
        <p:spPr>
          <a:xfrm>
            <a:off x="421629" y="1023224"/>
            <a:ext cx="116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特徴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89E154-40A2-497E-B6BC-79AB922BAB80}"/>
              </a:ext>
            </a:extLst>
          </p:cNvPr>
          <p:cNvSpPr txBox="1"/>
          <p:nvPr/>
        </p:nvSpPr>
        <p:spPr>
          <a:xfrm>
            <a:off x="1017386" y="1423806"/>
            <a:ext cx="4493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温度・湿度データの環境データ監視　　</a:t>
            </a:r>
            <a:endParaRPr kumimoji="1"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791F42-0171-44C4-B8A5-731021FCC557}"/>
              </a:ext>
            </a:extLst>
          </p:cNvPr>
          <p:cNvSpPr txBox="1"/>
          <p:nvPr/>
        </p:nvSpPr>
        <p:spPr>
          <a:xfrm>
            <a:off x="971400" y="1120514"/>
            <a:ext cx="8444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保管庫に入出庫する物の管理・人の監視（作業者の特定・庫内の人の動き）　　　　　　　　　　　　　　　　　　　　　　　　　　　　　　</a:t>
            </a:r>
            <a:endParaRPr kumimoji="1" lang="en-US" altLang="ja-JP" dirty="0"/>
          </a:p>
          <a:p>
            <a:r>
              <a:rPr kumimoji="1" lang="ja-JP" altLang="en-US" dirty="0"/>
              <a:t>　　　　　　　　　　　　　　　　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95FF99-BAF2-4CFD-984D-DD9FD794B2C8}"/>
              </a:ext>
            </a:extLst>
          </p:cNvPr>
          <p:cNvSpPr txBox="1"/>
          <p:nvPr/>
        </p:nvSpPr>
        <p:spPr>
          <a:xfrm>
            <a:off x="5654927" y="1733196"/>
            <a:ext cx="3644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IoT</a:t>
            </a:r>
            <a:r>
              <a:rPr kumimoji="1" lang="ja-JP" altLang="en-US" dirty="0"/>
              <a:t>対応型センサーの追加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605E78-F174-4A12-A041-230578876126}"/>
              </a:ext>
            </a:extLst>
          </p:cNvPr>
          <p:cNvSpPr txBox="1"/>
          <p:nvPr/>
        </p:nvSpPr>
        <p:spPr>
          <a:xfrm>
            <a:off x="1029405" y="1760623"/>
            <a:ext cx="4222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追加の監視サービスの展開が容易</a:t>
            </a:r>
          </a:p>
        </p:txBody>
      </p:sp>
      <p:pic>
        <p:nvPicPr>
          <p:cNvPr id="1026" name="Picture 2" descr="é¢é£ç»å">
            <a:extLst>
              <a:ext uri="{FF2B5EF4-FFF2-40B4-BE49-F238E27FC236}">
                <a16:creationId xmlns:a16="http://schemas.microsoft.com/office/drawing/2014/main" id="{3EB3FCF1-4350-4965-A706-E33D09C88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2" y="2813070"/>
            <a:ext cx="1762016" cy="182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ãé£åå·¥å ´ãä½æ¥­èãã®ç»åæ¤ç´¢çµæ">
            <a:extLst>
              <a:ext uri="{FF2B5EF4-FFF2-40B4-BE49-F238E27FC236}">
                <a16:creationId xmlns:a16="http://schemas.microsoft.com/office/drawing/2014/main" id="{4B1FA612-940C-4288-B893-75961B39A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023" y="2775791"/>
            <a:ext cx="383439" cy="110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ãé£åå·¥å ´ãé£æãã®ç»åæ¤ç´¢çµæ">
            <a:extLst>
              <a:ext uri="{FF2B5EF4-FFF2-40B4-BE49-F238E27FC236}">
                <a16:creationId xmlns:a16="http://schemas.microsoft.com/office/drawing/2014/main" id="{9012D256-2548-49B5-9B09-291BC67E4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905" y="2918790"/>
            <a:ext cx="872305" cy="6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ãé£åå·¥å ´ãé£æãéèãã®ç»åæ¤ç´¢çµæ">
            <a:extLst>
              <a:ext uri="{FF2B5EF4-FFF2-40B4-BE49-F238E27FC236}">
                <a16:creationId xmlns:a16="http://schemas.microsoft.com/office/drawing/2014/main" id="{1E75EFDC-CA0B-452A-B25D-2CAE0BBD6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766" y="3806890"/>
            <a:ext cx="872305" cy="551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7C1D1FCB-DE67-4FBF-AAF4-19A8B8614FCE}"/>
              </a:ext>
            </a:extLst>
          </p:cNvPr>
          <p:cNvSpPr/>
          <p:nvPr/>
        </p:nvSpPr>
        <p:spPr>
          <a:xfrm>
            <a:off x="2307231" y="3989764"/>
            <a:ext cx="845414" cy="4684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4" name="Picture 10" descr="é¢é£ç»å">
            <a:extLst>
              <a:ext uri="{FF2B5EF4-FFF2-40B4-BE49-F238E27FC236}">
                <a16:creationId xmlns:a16="http://schemas.microsoft.com/office/drawing/2014/main" id="{80635504-48E3-48B5-9825-AE5F4AA74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041" y="2904200"/>
            <a:ext cx="732429" cy="54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60EEC5FE-0906-4004-8A59-42C256BC2D2E}"/>
              </a:ext>
            </a:extLst>
          </p:cNvPr>
          <p:cNvCxnSpPr>
            <a:cxnSpLocks/>
          </p:cNvCxnSpPr>
          <p:nvPr/>
        </p:nvCxnSpPr>
        <p:spPr>
          <a:xfrm>
            <a:off x="4826999" y="1945814"/>
            <a:ext cx="684311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ローチャート: 磁気ディスク 13">
            <a:extLst>
              <a:ext uri="{FF2B5EF4-FFF2-40B4-BE49-F238E27FC236}">
                <a16:creationId xmlns:a16="http://schemas.microsoft.com/office/drawing/2014/main" id="{6F75E967-B6D4-44E1-B1A0-9FCA529E2392}"/>
              </a:ext>
            </a:extLst>
          </p:cNvPr>
          <p:cNvSpPr/>
          <p:nvPr/>
        </p:nvSpPr>
        <p:spPr>
          <a:xfrm>
            <a:off x="5557062" y="2632716"/>
            <a:ext cx="1977813" cy="2089715"/>
          </a:xfrm>
          <a:prstGeom prst="flowChartMagneticDisk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8F0EE378-1D6B-4FD4-BB22-716454072F3B}"/>
              </a:ext>
            </a:extLst>
          </p:cNvPr>
          <p:cNvCxnSpPr>
            <a:cxnSpLocks/>
          </p:cNvCxnSpPr>
          <p:nvPr/>
        </p:nvCxnSpPr>
        <p:spPr>
          <a:xfrm>
            <a:off x="4443653" y="3052171"/>
            <a:ext cx="867252" cy="1877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0F0E3CA-CCC8-401B-A89F-3B667DE2F946}"/>
              </a:ext>
            </a:extLst>
          </p:cNvPr>
          <p:cNvCxnSpPr>
            <a:cxnSpLocks/>
          </p:cNvCxnSpPr>
          <p:nvPr/>
        </p:nvCxnSpPr>
        <p:spPr>
          <a:xfrm flipV="1">
            <a:off x="4375745" y="3648883"/>
            <a:ext cx="983508" cy="231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FC13C41-7767-4CC8-8D5F-2AD52DB5696A}"/>
              </a:ext>
            </a:extLst>
          </p:cNvPr>
          <p:cNvCxnSpPr>
            <a:cxnSpLocks/>
          </p:cNvCxnSpPr>
          <p:nvPr/>
        </p:nvCxnSpPr>
        <p:spPr>
          <a:xfrm flipV="1">
            <a:off x="4371190" y="4050697"/>
            <a:ext cx="1021293" cy="2182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51ABC8F-AEAB-4F67-AE7E-3CC4DB4081C5}"/>
              </a:ext>
            </a:extLst>
          </p:cNvPr>
          <p:cNvSpPr/>
          <p:nvPr/>
        </p:nvSpPr>
        <p:spPr>
          <a:xfrm>
            <a:off x="5630348" y="3886142"/>
            <a:ext cx="19117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0070C0"/>
                </a:solidFill>
                <a:latin typeface="Abadi" panose="020B0604020104020204" pitchFamily="34" charset="0"/>
              </a:rPr>
              <a:t>画像データ　→　人</a:t>
            </a:r>
            <a:endParaRPr lang="ja-JP" altLang="en-US" sz="1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9A139D-539B-42E2-B691-F1012453F54F}"/>
              </a:ext>
            </a:extLst>
          </p:cNvPr>
          <p:cNvSpPr txBox="1"/>
          <p:nvPr/>
        </p:nvSpPr>
        <p:spPr>
          <a:xfrm>
            <a:off x="5654927" y="3337324"/>
            <a:ext cx="1505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  <a:latin typeface="Abadi" panose="020B0604020104020204" pitchFamily="34" charset="0"/>
              </a:rPr>
              <a:t>POS</a:t>
            </a:r>
            <a:r>
              <a:rPr kumimoji="1" lang="ja-JP" altLang="en-US" sz="1400" dirty="0">
                <a:solidFill>
                  <a:srgbClr val="0070C0"/>
                </a:solidFill>
                <a:latin typeface="Abadi" panose="020B0604020104020204" pitchFamily="34" charset="0"/>
              </a:rPr>
              <a:t>　→　物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5B4FEBE-D042-4796-A7EF-1D01438337A1}"/>
              </a:ext>
            </a:extLst>
          </p:cNvPr>
          <p:cNvSpPr/>
          <p:nvPr/>
        </p:nvSpPr>
        <p:spPr>
          <a:xfrm>
            <a:off x="5630348" y="3617664"/>
            <a:ext cx="17385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  <a:latin typeface="Abadi" panose="020B0604020104020204" pitchFamily="34" charset="0"/>
              </a:rPr>
              <a:t>RFID</a:t>
            </a:r>
            <a:r>
              <a:rPr kumimoji="1" lang="ja-JP" altLang="en-US" sz="1400" dirty="0">
                <a:solidFill>
                  <a:srgbClr val="0070C0"/>
                </a:solidFill>
                <a:latin typeface="Abadi" panose="020B0604020104020204" pitchFamily="34" charset="0"/>
              </a:rPr>
              <a:t>　→　人と物</a:t>
            </a:r>
            <a:endParaRPr lang="ja-JP" altLang="en-US" sz="1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B075217-7E35-4FC1-8B08-F8EC5419770B}"/>
              </a:ext>
            </a:extLst>
          </p:cNvPr>
          <p:cNvSpPr txBox="1"/>
          <p:nvPr/>
        </p:nvSpPr>
        <p:spPr>
          <a:xfrm>
            <a:off x="4337880" y="3752635"/>
            <a:ext cx="95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データ</a:t>
            </a:r>
          </a:p>
        </p:txBody>
      </p:sp>
      <p:sp>
        <p:nvSpPr>
          <p:cNvPr id="1031" name="テキスト ボックス 1030">
            <a:extLst>
              <a:ext uri="{FF2B5EF4-FFF2-40B4-BE49-F238E27FC236}">
                <a16:creationId xmlns:a16="http://schemas.microsoft.com/office/drawing/2014/main" id="{8CA64D1E-F4F1-4713-8A13-BFCB1DDA712A}"/>
              </a:ext>
            </a:extLst>
          </p:cNvPr>
          <p:cNvSpPr txBox="1"/>
          <p:nvPr/>
        </p:nvSpPr>
        <p:spPr>
          <a:xfrm>
            <a:off x="5630348" y="4196836"/>
            <a:ext cx="2076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0070C0"/>
                </a:solidFill>
              </a:rPr>
              <a:t>温度・湿度　→　品質</a:t>
            </a:r>
          </a:p>
        </p:txBody>
      </p:sp>
      <p:sp>
        <p:nvSpPr>
          <p:cNvPr id="1033" name="テキスト ボックス 1032">
            <a:extLst>
              <a:ext uri="{FF2B5EF4-FFF2-40B4-BE49-F238E27FC236}">
                <a16:creationId xmlns:a16="http://schemas.microsoft.com/office/drawing/2014/main" id="{D1335B74-B36B-44F8-8374-F8EC8DB17C19}"/>
              </a:ext>
            </a:extLst>
          </p:cNvPr>
          <p:cNvSpPr txBox="1"/>
          <p:nvPr/>
        </p:nvSpPr>
        <p:spPr>
          <a:xfrm>
            <a:off x="515642" y="4787739"/>
            <a:ext cx="3025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解決できる課題</a:t>
            </a:r>
          </a:p>
        </p:txBody>
      </p:sp>
      <p:sp>
        <p:nvSpPr>
          <p:cNvPr id="1035" name="テキスト ボックス 1034">
            <a:extLst>
              <a:ext uri="{FF2B5EF4-FFF2-40B4-BE49-F238E27FC236}">
                <a16:creationId xmlns:a16="http://schemas.microsoft.com/office/drawing/2014/main" id="{7B5E2DB1-C9C7-4BE2-AA02-BCF8AD993337}"/>
              </a:ext>
            </a:extLst>
          </p:cNvPr>
          <p:cNvSpPr txBox="1"/>
          <p:nvPr/>
        </p:nvSpPr>
        <p:spPr>
          <a:xfrm>
            <a:off x="679075" y="5216444"/>
            <a:ext cx="2818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品質管理</a:t>
            </a:r>
          </a:p>
        </p:txBody>
      </p:sp>
      <p:sp>
        <p:nvSpPr>
          <p:cNvPr id="1037" name="テキスト ボックス 1036">
            <a:extLst>
              <a:ext uri="{FF2B5EF4-FFF2-40B4-BE49-F238E27FC236}">
                <a16:creationId xmlns:a16="http://schemas.microsoft.com/office/drawing/2014/main" id="{BE40CDAB-756E-4BFF-9E74-E39BF8ACF084}"/>
              </a:ext>
            </a:extLst>
          </p:cNvPr>
          <p:cNvSpPr txBox="1"/>
          <p:nvPr/>
        </p:nvSpPr>
        <p:spPr>
          <a:xfrm>
            <a:off x="679075" y="5547407"/>
            <a:ext cx="2306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作業効率の改善</a:t>
            </a:r>
          </a:p>
        </p:txBody>
      </p:sp>
      <p:sp>
        <p:nvSpPr>
          <p:cNvPr id="1038" name="テキスト ボックス 1037">
            <a:extLst>
              <a:ext uri="{FF2B5EF4-FFF2-40B4-BE49-F238E27FC236}">
                <a16:creationId xmlns:a16="http://schemas.microsoft.com/office/drawing/2014/main" id="{65E26DAD-A78F-416D-9CCD-2B8677B00C6F}"/>
              </a:ext>
            </a:extLst>
          </p:cNvPr>
          <p:cNvSpPr txBox="1"/>
          <p:nvPr/>
        </p:nvSpPr>
        <p:spPr>
          <a:xfrm>
            <a:off x="665400" y="5889068"/>
            <a:ext cx="251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コスト削減</a:t>
            </a:r>
          </a:p>
        </p:txBody>
      </p:sp>
      <p:sp>
        <p:nvSpPr>
          <p:cNvPr id="1039" name="テキスト ボックス 1038">
            <a:extLst>
              <a:ext uri="{FF2B5EF4-FFF2-40B4-BE49-F238E27FC236}">
                <a16:creationId xmlns:a16="http://schemas.microsoft.com/office/drawing/2014/main" id="{8C1C4F1F-7530-4627-8B4D-9C53016EC411}"/>
              </a:ext>
            </a:extLst>
          </p:cNvPr>
          <p:cNvSpPr txBox="1"/>
          <p:nvPr/>
        </p:nvSpPr>
        <p:spPr>
          <a:xfrm>
            <a:off x="2294375" y="5154222"/>
            <a:ext cx="455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・データによる品質管理根拠が明確</a:t>
            </a:r>
          </a:p>
        </p:txBody>
      </p:sp>
      <p:sp>
        <p:nvSpPr>
          <p:cNvPr id="1040" name="テキスト ボックス 1039">
            <a:extLst>
              <a:ext uri="{FF2B5EF4-FFF2-40B4-BE49-F238E27FC236}">
                <a16:creationId xmlns:a16="http://schemas.microsoft.com/office/drawing/2014/main" id="{6DBEC730-6BDE-4FAF-8DDE-7F25ABD9175A}"/>
              </a:ext>
            </a:extLst>
          </p:cNvPr>
          <p:cNvSpPr txBox="1"/>
          <p:nvPr/>
        </p:nvSpPr>
        <p:spPr>
          <a:xfrm>
            <a:off x="2297035" y="5489673"/>
            <a:ext cx="6654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・誰でも分かる保管物の位置　・作業者の導線改善　</a:t>
            </a:r>
          </a:p>
        </p:txBody>
      </p:sp>
      <p:sp>
        <p:nvSpPr>
          <p:cNvPr id="1042" name="テキスト ボックス 1041">
            <a:extLst>
              <a:ext uri="{FF2B5EF4-FFF2-40B4-BE49-F238E27FC236}">
                <a16:creationId xmlns:a16="http://schemas.microsoft.com/office/drawing/2014/main" id="{502AF8E3-154E-4116-8440-650AF5C6EAF6}"/>
              </a:ext>
            </a:extLst>
          </p:cNvPr>
          <p:cNvSpPr txBox="1"/>
          <p:nvPr/>
        </p:nvSpPr>
        <p:spPr>
          <a:xfrm>
            <a:off x="2302666" y="5881227"/>
            <a:ext cx="4187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・作業効率</a:t>
            </a:r>
            <a:r>
              <a:rPr kumimoji="1" lang="en-US" altLang="ja-JP" dirty="0"/>
              <a:t>UP</a:t>
            </a:r>
            <a:r>
              <a:rPr kumimoji="1" lang="ja-JP" altLang="en-US" dirty="0"/>
              <a:t>による大幅な人件費削減　</a:t>
            </a:r>
          </a:p>
        </p:txBody>
      </p:sp>
      <p:sp>
        <p:nvSpPr>
          <p:cNvPr id="1043" name="テキスト ボックス 1042">
            <a:extLst>
              <a:ext uri="{FF2B5EF4-FFF2-40B4-BE49-F238E27FC236}">
                <a16:creationId xmlns:a16="http://schemas.microsoft.com/office/drawing/2014/main" id="{A08155D9-1CEC-4EA0-A9DA-24239EF64938}"/>
              </a:ext>
            </a:extLst>
          </p:cNvPr>
          <p:cNvSpPr txBox="1"/>
          <p:nvPr/>
        </p:nvSpPr>
        <p:spPr>
          <a:xfrm>
            <a:off x="679075" y="6230729"/>
            <a:ext cx="1958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情報共有の強化</a:t>
            </a:r>
          </a:p>
        </p:txBody>
      </p:sp>
      <p:sp>
        <p:nvSpPr>
          <p:cNvPr id="1045" name="テキスト ボックス 1044">
            <a:extLst>
              <a:ext uri="{FF2B5EF4-FFF2-40B4-BE49-F238E27FC236}">
                <a16:creationId xmlns:a16="http://schemas.microsoft.com/office/drawing/2014/main" id="{9A735822-7CBA-4FB1-B412-221494D94D0D}"/>
              </a:ext>
            </a:extLst>
          </p:cNvPr>
          <p:cNvSpPr txBox="1"/>
          <p:nvPr/>
        </p:nvSpPr>
        <p:spPr>
          <a:xfrm>
            <a:off x="2308327" y="6252389"/>
            <a:ext cx="282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・他部門との情報共有</a:t>
            </a:r>
          </a:p>
        </p:txBody>
      </p:sp>
      <p:sp>
        <p:nvSpPr>
          <p:cNvPr id="1046" name="正方形/長方形 1045">
            <a:extLst>
              <a:ext uri="{FF2B5EF4-FFF2-40B4-BE49-F238E27FC236}">
                <a16:creationId xmlns:a16="http://schemas.microsoft.com/office/drawing/2014/main" id="{345D3064-CFED-4272-99D3-CA6294A8ABC5}"/>
              </a:ext>
            </a:extLst>
          </p:cNvPr>
          <p:cNvSpPr/>
          <p:nvPr/>
        </p:nvSpPr>
        <p:spPr>
          <a:xfrm>
            <a:off x="5678193" y="4776601"/>
            <a:ext cx="18261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b="1" dirty="0"/>
              <a:t>管理データベース</a:t>
            </a:r>
            <a:endParaRPr lang="ja-JP" altLang="en-US" sz="1600" b="1" dirty="0"/>
          </a:p>
        </p:txBody>
      </p:sp>
      <p:sp>
        <p:nvSpPr>
          <p:cNvPr id="1047" name="テキスト ボックス 1046">
            <a:extLst>
              <a:ext uri="{FF2B5EF4-FFF2-40B4-BE49-F238E27FC236}">
                <a16:creationId xmlns:a16="http://schemas.microsoft.com/office/drawing/2014/main" id="{55461BF0-B05D-469C-8F92-DA0944A09B77}"/>
              </a:ext>
            </a:extLst>
          </p:cNvPr>
          <p:cNvSpPr txBox="1"/>
          <p:nvPr/>
        </p:nvSpPr>
        <p:spPr>
          <a:xfrm>
            <a:off x="5375221" y="6248128"/>
            <a:ext cx="3576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食品工場のバリューチェン化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F0E156FA-53E4-46A8-B87F-D6CA80DDE7A8}"/>
              </a:ext>
            </a:extLst>
          </p:cNvPr>
          <p:cNvCxnSpPr/>
          <p:nvPr/>
        </p:nvCxnSpPr>
        <p:spPr>
          <a:xfrm>
            <a:off x="4816726" y="6450797"/>
            <a:ext cx="564777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9" name="正方形/長方形 1048">
            <a:extLst>
              <a:ext uri="{FF2B5EF4-FFF2-40B4-BE49-F238E27FC236}">
                <a16:creationId xmlns:a16="http://schemas.microsoft.com/office/drawing/2014/main" id="{18D928F2-1998-4905-9DA6-6D2344C7CF2C}"/>
              </a:ext>
            </a:extLst>
          </p:cNvPr>
          <p:cNvSpPr/>
          <p:nvPr/>
        </p:nvSpPr>
        <p:spPr>
          <a:xfrm>
            <a:off x="7852639" y="2170726"/>
            <a:ext cx="1206413" cy="478533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0" name="テキスト ボックス 1049">
            <a:extLst>
              <a:ext uri="{FF2B5EF4-FFF2-40B4-BE49-F238E27FC236}">
                <a16:creationId xmlns:a16="http://schemas.microsoft.com/office/drawing/2014/main" id="{0977B43B-63FF-478C-A799-5DD0F459C46D}"/>
              </a:ext>
            </a:extLst>
          </p:cNvPr>
          <p:cNvSpPr txBox="1"/>
          <p:nvPr/>
        </p:nvSpPr>
        <p:spPr>
          <a:xfrm>
            <a:off x="7991606" y="2261672"/>
            <a:ext cx="1167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他部門</a:t>
            </a:r>
          </a:p>
        </p:txBody>
      </p:sp>
      <p:cxnSp>
        <p:nvCxnSpPr>
          <p:cNvPr id="1052" name="直線矢印コネクタ 1051">
            <a:extLst>
              <a:ext uri="{FF2B5EF4-FFF2-40B4-BE49-F238E27FC236}">
                <a16:creationId xmlns:a16="http://schemas.microsoft.com/office/drawing/2014/main" id="{DB5BCA73-D5B9-4AC2-B74E-548585F326FA}"/>
              </a:ext>
            </a:extLst>
          </p:cNvPr>
          <p:cNvCxnSpPr>
            <a:cxnSpLocks/>
          </p:cNvCxnSpPr>
          <p:nvPr/>
        </p:nvCxnSpPr>
        <p:spPr>
          <a:xfrm flipH="1">
            <a:off x="7629581" y="2856299"/>
            <a:ext cx="752010" cy="912848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3" name="テキスト ボックス 1052">
            <a:extLst>
              <a:ext uri="{FF2B5EF4-FFF2-40B4-BE49-F238E27FC236}">
                <a16:creationId xmlns:a16="http://schemas.microsoft.com/office/drawing/2014/main" id="{2DA70569-7B13-4D63-8500-077AF4B59C21}"/>
              </a:ext>
            </a:extLst>
          </p:cNvPr>
          <p:cNvSpPr txBox="1"/>
          <p:nvPr/>
        </p:nvSpPr>
        <p:spPr>
          <a:xfrm>
            <a:off x="7441224" y="2741660"/>
            <a:ext cx="1133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データ連携</a:t>
            </a:r>
          </a:p>
        </p:txBody>
      </p:sp>
      <p:sp>
        <p:nvSpPr>
          <p:cNvPr id="1054" name="フローチャート: 磁気ディスク 1053">
            <a:extLst>
              <a:ext uri="{FF2B5EF4-FFF2-40B4-BE49-F238E27FC236}">
                <a16:creationId xmlns:a16="http://schemas.microsoft.com/office/drawing/2014/main" id="{F8C7FDFD-8493-4C66-9FC7-CD61DF71958D}"/>
              </a:ext>
            </a:extLst>
          </p:cNvPr>
          <p:cNvSpPr/>
          <p:nvPr/>
        </p:nvSpPr>
        <p:spPr>
          <a:xfrm>
            <a:off x="8160782" y="3561612"/>
            <a:ext cx="661660" cy="801407"/>
          </a:xfrm>
          <a:prstGeom prst="flowChartMagneticDisk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5" name="テキスト ボックス 1054">
            <a:extLst>
              <a:ext uri="{FF2B5EF4-FFF2-40B4-BE49-F238E27FC236}">
                <a16:creationId xmlns:a16="http://schemas.microsoft.com/office/drawing/2014/main" id="{35CE43E5-313E-43EF-82F8-5BF8FC6B0448}"/>
              </a:ext>
            </a:extLst>
          </p:cNvPr>
          <p:cNvSpPr txBox="1"/>
          <p:nvPr/>
        </p:nvSpPr>
        <p:spPr>
          <a:xfrm>
            <a:off x="8138300" y="4328471"/>
            <a:ext cx="2040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データ解析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583C511-47C7-45B2-8BD1-13FBC6DB5025}"/>
              </a:ext>
            </a:extLst>
          </p:cNvPr>
          <p:cNvCxnSpPr>
            <a:cxnSpLocks/>
          </p:cNvCxnSpPr>
          <p:nvPr/>
        </p:nvCxnSpPr>
        <p:spPr>
          <a:xfrm flipV="1">
            <a:off x="7649482" y="4022011"/>
            <a:ext cx="430575" cy="6907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938ECDDD-4C97-42A7-A969-7BC0F6C94017}"/>
              </a:ext>
            </a:extLst>
          </p:cNvPr>
          <p:cNvCxnSpPr/>
          <p:nvPr/>
        </p:nvCxnSpPr>
        <p:spPr>
          <a:xfrm flipV="1">
            <a:off x="8621348" y="2726433"/>
            <a:ext cx="0" cy="7378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D0F1FCB-2460-44C1-828F-EB5BDCF6F19F}"/>
              </a:ext>
            </a:extLst>
          </p:cNvPr>
          <p:cNvSpPr txBox="1"/>
          <p:nvPr/>
        </p:nvSpPr>
        <p:spPr>
          <a:xfrm>
            <a:off x="4374589" y="4331321"/>
            <a:ext cx="16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データ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ABEDE75-C771-4178-AD22-E2B69E86901A}"/>
              </a:ext>
            </a:extLst>
          </p:cNvPr>
          <p:cNvSpPr txBox="1"/>
          <p:nvPr/>
        </p:nvSpPr>
        <p:spPr>
          <a:xfrm>
            <a:off x="2176904" y="4523693"/>
            <a:ext cx="194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人・物の入出庫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FA4EDC1-7763-4520-B918-90B9C49EF6ED}"/>
              </a:ext>
            </a:extLst>
          </p:cNvPr>
          <p:cNvSpPr/>
          <p:nvPr/>
        </p:nvSpPr>
        <p:spPr>
          <a:xfrm>
            <a:off x="4325911" y="324983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データ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C38EBE7-E922-4A8A-8CE4-C4A347FD310A}"/>
              </a:ext>
            </a:extLst>
          </p:cNvPr>
          <p:cNvSpPr/>
          <p:nvPr/>
        </p:nvSpPr>
        <p:spPr>
          <a:xfrm>
            <a:off x="372504" y="2287733"/>
            <a:ext cx="4646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</a:rPr>
              <a:t>食品工場のバリューチェン化実現への近道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AF229EF-0E81-4459-A539-E67A31A8452E}"/>
              </a:ext>
            </a:extLst>
          </p:cNvPr>
          <p:cNvSpPr/>
          <p:nvPr/>
        </p:nvSpPr>
        <p:spPr>
          <a:xfrm>
            <a:off x="432438" y="1011104"/>
            <a:ext cx="8519429" cy="10989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145A554-6DDE-4F72-A22A-816FD7D11D84}"/>
              </a:ext>
            </a:extLst>
          </p:cNvPr>
          <p:cNvSpPr/>
          <p:nvPr/>
        </p:nvSpPr>
        <p:spPr>
          <a:xfrm>
            <a:off x="548521" y="5126981"/>
            <a:ext cx="8254782" cy="154859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EB4E799-3289-4E89-B766-D66E27C5CBDF}"/>
              </a:ext>
            </a:extLst>
          </p:cNvPr>
          <p:cNvSpPr txBox="1"/>
          <p:nvPr/>
        </p:nvSpPr>
        <p:spPr>
          <a:xfrm>
            <a:off x="123433" y="34828"/>
            <a:ext cx="644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u="sng" dirty="0">
                <a:latin typeface="Abadi" panose="020B0604020104020204" pitchFamily="34" charset="0"/>
              </a:rPr>
              <a:t>食品衛生法改正</a:t>
            </a:r>
            <a:r>
              <a:rPr lang="ja-JP" altLang="en-US" u="sng" dirty="0">
                <a:latin typeface="Abadi" panose="020B0604020104020204" pitchFamily="34" charset="0"/>
              </a:rPr>
              <a:t>を意識したソリューションのご紹介</a:t>
            </a:r>
            <a:endParaRPr kumimoji="1" lang="ja-JP" altLang="en-US" u="sng" dirty="0">
              <a:latin typeface="Abadi" panose="020B0604020104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402303-55FE-416C-B8AF-DD22540B603A}"/>
              </a:ext>
            </a:extLst>
          </p:cNvPr>
          <p:cNvSpPr txBox="1"/>
          <p:nvPr/>
        </p:nvSpPr>
        <p:spPr>
          <a:xfrm>
            <a:off x="6366577" y="5875820"/>
            <a:ext cx="2768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・</a:t>
            </a:r>
            <a:r>
              <a:rPr lang="ja-JP" altLang="ja-JP" dirty="0"/>
              <a:t>食品廃棄物の低減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2577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</TotalTime>
  <Words>144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成史 森</dc:creator>
  <cp:lastModifiedBy>成史 森</cp:lastModifiedBy>
  <cp:revision>141</cp:revision>
  <cp:lastPrinted>2019-01-20T09:50:20Z</cp:lastPrinted>
  <dcterms:created xsi:type="dcterms:W3CDTF">2019-01-19T23:49:13Z</dcterms:created>
  <dcterms:modified xsi:type="dcterms:W3CDTF">2019-02-12T02:49:47Z</dcterms:modified>
</cp:coreProperties>
</file>